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4BA042-F3F2-487C-BE59-21572C106A1F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51345A-4B37-4670-B0F9-38CB2B8CAC6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816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345A-4B37-4670-B0F9-38CB2B8CAC6D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59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850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618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47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284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4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5874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898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934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59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09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18F0-6618-4D74-A118-E86ED3DA1223}" type="datetimeFigureOut">
              <a:rPr lang="ar-IQ" smtClean="0"/>
              <a:t>06/04/1440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C098A-4AFD-48F7-8C5D-91705748AF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07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filem%20to%20search\&#1575;&#1604;&#1578;&#1581;&#1585;&#1603;%20&#1604;&#1604;&#1580;&#1575;&#1606;&#1576;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filem%20to%20search\&#1575;&#1604;&#1578;&#1581;&#1585;&#1603;%20&#1604;&#1604;&#1575;&#1605;&#1575;&#1605;%20&#1608;&#1575;&#1604;&#1582;&#1604;&#1601;.WMV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filem%20to%20search\&#1575;&#1604;&#1578;&#1581;&#1585;&#1603;%20&#1608;&#1578;&#1594;&#1610;&#1610;&#1585;%20&#1575;&#1604;&#1575;&#1578;&#1580;&#1575;&#1607;.WMV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1814513"/>
            <a:ext cx="4651375" cy="323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73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93079" y="591264"/>
            <a:ext cx="6768752" cy="197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altLang="ar-IQ" sz="4000" b="1" kern="0" dirty="0" smtClean="0">
              <a:solidFill>
                <a:srgbClr val="009999"/>
              </a:solidFill>
              <a:latin typeface="Arial"/>
              <a:cs typeface="Andalus" pitchFamily="18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ar-IQ" altLang="ar-IQ" sz="7200" b="1" kern="0" dirty="0" smtClean="0">
                <a:solidFill>
                  <a:srgbClr val="009999"/>
                </a:solidFill>
                <a:latin typeface="Arial"/>
                <a:cs typeface="Andalus" pitchFamily="18" charset="-78"/>
              </a:rPr>
              <a:t>وقفة الاستعداد</a:t>
            </a:r>
            <a:endParaRPr lang="ar-IQ" altLang="ar-IQ" sz="7200" b="1" kern="0" dirty="0" smtClean="0">
              <a:solidFill>
                <a:srgbClr val="009999"/>
              </a:solidFill>
              <a:latin typeface="Arial"/>
              <a:cs typeface="Andalus" pitchFamily="18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IQ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ndalus" pitchFamily="18" charset="-78"/>
              </a:rPr>
              <a:t>اعداد محمد رحيم فعيل</a:t>
            </a:r>
            <a:endParaRPr kumimoji="0" lang="en-US" altLang="ar-IQ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146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1468438"/>
            <a:ext cx="90360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هي الوضع الذي يجب أن يتخذه اللاعب لاستقبال الكرة ومن هذا الوضع يبدأ اللاعب </a:t>
            </a:r>
            <a:r>
              <a:rPr kumimoji="0" lang="ar-SA" altLang="ar-IQ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التحرك لأداء الضربات والمهارات والحركات الأخرى ويمكن للاعب أن يتحرك بسهولة وبسرعة لجميع الاتجاهات كما تساعد وقفة الاستعداد المناسبة اللاعب على الاقتصاد </a:t>
            </a:r>
            <a:r>
              <a:rPr kumimoji="0" lang="ar-SA" altLang="ar-IQ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المجهود عند قيامه بالحركات اللازمة </a:t>
            </a:r>
            <a:r>
              <a:rPr kumimoji="0" lang="ar-SA" altLang="ar-IQ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الدفاع أو الهجوم لذلك يجب أن يتخذ اللاعبون وقفة الاستعداد </a:t>
            </a:r>
            <a:r>
              <a:rPr kumimoji="0" lang="ar-SA" altLang="ar-IQ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جميع مواقفهم </a:t>
            </a:r>
            <a:r>
              <a:rPr kumimoji="0" lang="ar-SA" altLang="ar-IQ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فى</a:t>
            </a:r>
            <a:r>
              <a:rPr kumimoji="0" lang="ar-SA" altLang="ar-IQ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الملعب بصفة مستمرة.</a:t>
            </a:r>
          </a:p>
        </p:txBody>
      </p:sp>
    </p:spTree>
    <p:extLst>
      <p:ext uri="{BB962C8B-B14F-4D97-AF65-F5344CB8AC3E}">
        <p14:creationId xmlns:p14="http://schemas.microsoft.com/office/powerpoint/2010/main" val="173123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8"/>
          <p:cNvGraphicFramePr>
            <a:graphicFrameLocks noChangeAspect="1"/>
          </p:cNvGraphicFramePr>
          <p:nvPr/>
        </p:nvGraphicFramePr>
        <p:xfrm>
          <a:off x="1042988" y="1844675"/>
          <a:ext cx="4321175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4" imgW="2000000" imgH="1809524" progId="Paint.Picture">
                  <p:embed/>
                </p:oleObj>
              </mc:Choice>
              <mc:Fallback>
                <p:oleObj name="Bitmap Image" r:id="rId4" imgW="2000000" imgH="18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44675"/>
                        <a:ext cx="4321175" cy="460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042988" y="1773238"/>
            <a:ext cx="7883525" cy="4448175"/>
            <a:chOff x="636" y="1162"/>
            <a:chExt cx="4966" cy="2802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636" y="1162"/>
              <a:ext cx="4966" cy="2802"/>
              <a:chOff x="567" y="1162"/>
              <a:chExt cx="4966" cy="2802"/>
            </a:xfrm>
          </p:grpSpPr>
          <p:sp>
            <p:nvSpPr>
              <p:cNvPr id="6" name="AutoShape 13"/>
              <p:cNvSpPr>
                <a:spLocks noChangeArrowheads="1"/>
              </p:cNvSpPr>
              <p:nvPr/>
            </p:nvSpPr>
            <p:spPr bwMode="auto">
              <a:xfrm>
                <a:off x="3923" y="1230"/>
                <a:ext cx="1610" cy="680"/>
              </a:xfrm>
              <a:prstGeom prst="octagon">
                <a:avLst>
                  <a:gd name="adj" fmla="val 29287"/>
                </a:avLst>
              </a:prstGeom>
              <a:solidFill>
                <a:srgbClr val="A5002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altLang="ar-IQ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7" name="AutoShape 22" descr="6B"/>
              <p:cNvSpPr>
                <a:spLocks noChangeArrowheads="1"/>
              </p:cNvSpPr>
              <p:nvPr/>
            </p:nvSpPr>
            <p:spPr bwMode="auto">
              <a:xfrm>
                <a:off x="3560" y="1366"/>
                <a:ext cx="363" cy="431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blipFill dpi="0" rotWithShape="1">
                <a:blip r:embed="rId6">
                  <a:alphaModFix amt="49000"/>
                </a:blip>
                <a:srcRect/>
                <a:tile tx="0" ty="0" sx="100000" sy="100000" flip="none" algn="tl"/>
              </a:blip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altLang="ar-IQ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8" name="Picture 3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7" y="1162"/>
                <a:ext cx="2725" cy="28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4192" y="1241"/>
              <a:ext cx="127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altLang="ar-IQ" sz="44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المتوسطة</a:t>
              </a:r>
              <a:r>
                <a:rPr kumimoji="0" lang="ar-SA" altLang="ar-IQ" sz="2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ar-IQ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1042988" y="1773238"/>
            <a:ext cx="7777162" cy="4608512"/>
            <a:chOff x="657" y="1117"/>
            <a:chExt cx="4899" cy="2903"/>
          </a:xfrm>
        </p:grpSpPr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3901" y="2296"/>
              <a:ext cx="1655" cy="680"/>
            </a:xfrm>
            <a:prstGeom prst="octagon">
              <a:avLst>
                <a:gd name="adj" fmla="val 29287"/>
              </a:avLst>
            </a:prstGeom>
            <a:solidFill>
              <a:srgbClr val="A5002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IQ" altLang="ar-IQ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4325" y="2333"/>
              <a:ext cx="7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altLang="ar-IQ" sz="36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العالية</a:t>
              </a:r>
              <a:r>
                <a:rPr kumimoji="0" lang="ar-SA" altLang="ar-IQ" sz="36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ar-IQ" sz="36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23" descr="6B"/>
            <p:cNvSpPr>
              <a:spLocks noChangeArrowheads="1"/>
            </p:cNvSpPr>
            <p:nvPr/>
          </p:nvSpPr>
          <p:spPr bwMode="auto">
            <a:xfrm>
              <a:off x="3538" y="2410"/>
              <a:ext cx="363" cy="431"/>
            </a:xfrm>
            <a:prstGeom prst="leftArrow">
              <a:avLst>
                <a:gd name="adj1" fmla="val 50000"/>
                <a:gd name="adj2" fmla="val 25000"/>
              </a:avLst>
            </a:prstGeom>
            <a:blipFill dpi="0" rotWithShape="1">
              <a:blip r:embed="rId6">
                <a:alphaModFix amt="49000"/>
              </a:blip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IQ" altLang="ar-IQ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3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117"/>
              <a:ext cx="2677" cy="2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1042988" y="1844675"/>
            <a:ext cx="7740650" cy="4608513"/>
            <a:chOff x="657" y="1117"/>
            <a:chExt cx="4876" cy="2903"/>
          </a:xfrm>
        </p:grpSpPr>
        <p:sp>
          <p:nvSpPr>
            <p:cNvPr id="15" name="AutoShape 24" descr="6B"/>
            <p:cNvSpPr>
              <a:spLocks noChangeArrowheads="1"/>
            </p:cNvSpPr>
            <p:nvPr/>
          </p:nvSpPr>
          <p:spPr bwMode="auto">
            <a:xfrm>
              <a:off x="3515" y="3362"/>
              <a:ext cx="363" cy="431"/>
            </a:xfrm>
            <a:prstGeom prst="leftArrow">
              <a:avLst>
                <a:gd name="adj1" fmla="val 50000"/>
                <a:gd name="adj2" fmla="val 25000"/>
              </a:avLst>
            </a:prstGeom>
            <a:blipFill dpi="0" rotWithShape="1">
              <a:blip r:embed="rId6">
                <a:alphaModFix amt="49000"/>
              </a:blip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IQ" altLang="ar-IQ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39"/>
            <p:cNvGrpSpPr>
              <a:grpSpLocks/>
            </p:cNvGrpSpPr>
            <p:nvPr/>
          </p:nvGrpSpPr>
          <p:grpSpPr bwMode="auto">
            <a:xfrm>
              <a:off x="657" y="1117"/>
              <a:ext cx="4876" cy="2903"/>
              <a:chOff x="657" y="1117"/>
              <a:chExt cx="4876" cy="2903"/>
            </a:xfrm>
          </p:grpSpPr>
          <p:sp>
            <p:nvSpPr>
              <p:cNvPr id="17" name="AutoShape 17"/>
              <p:cNvSpPr>
                <a:spLocks noChangeArrowheads="1"/>
              </p:cNvSpPr>
              <p:nvPr/>
            </p:nvSpPr>
            <p:spPr bwMode="auto">
              <a:xfrm>
                <a:off x="3855" y="3158"/>
                <a:ext cx="1678" cy="680"/>
              </a:xfrm>
              <a:prstGeom prst="octagon">
                <a:avLst>
                  <a:gd name="adj" fmla="val 29287"/>
                </a:avLst>
              </a:prstGeom>
              <a:solidFill>
                <a:srgbClr val="A5002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IQ" altLang="ar-IQ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3833" y="3203"/>
                <a:ext cx="1535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3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العميقة( الدفاعية</a:t>
                </a:r>
                <a:endParaRPr kumimoji="0" lang="ar-EG" altLang="ar-IQ" sz="3200" b="1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altLang="ar-IQ" sz="3200" b="1" i="0" u="none" strike="noStrike" kern="0" cap="none" spc="0" normalizeH="0" baseline="0" noProof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المتطورة</a:t>
                </a:r>
                <a:r>
                  <a:rPr kumimoji="0" lang="ar-SA" altLang="ar-IQ" sz="3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ar-IQ" sz="3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19" name="Object 38"/>
              <p:cNvGraphicFramePr>
                <a:graphicFrameLocks noChangeAspect="1"/>
              </p:cNvGraphicFramePr>
              <p:nvPr/>
            </p:nvGraphicFramePr>
            <p:xfrm>
              <a:off x="657" y="1117"/>
              <a:ext cx="2722" cy="290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" name="Bitmap Image" r:id="rId9" imgW="2000000" imgH="1809524" progId="Paint.Picture">
                      <p:embed/>
                    </p:oleObj>
                  </mc:Choice>
                  <mc:Fallback>
                    <p:oleObj name="Bitmap Image" r:id="rId9" imgW="2000000" imgH="1809524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" y="1117"/>
                            <a:ext cx="2722" cy="290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85925" y="219075"/>
            <a:ext cx="4291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EG" altLang="ar-IQ" sz="440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  <a:t>انواع وقفة الاستعداد</a:t>
            </a:r>
            <a:endParaRPr lang="en-US" altLang="ar-IQ" sz="4400">
              <a:solidFill>
                <a:srgbClr val="FFFF00"/>
              </a:solidFill>
              <a:latin typeface="Tahoma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15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التحرك للجانب.WMV"/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2425"/>
            <a:ext cx="5689600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6588125" y="3141663"/>
            <a:ext cx="2555875" cy="1079500"/>
          </a:xfrm>
          <a:prstGeom prst="octagon">
            <a:avLst>
              <a:gd name="adj" fmla="val 29287"/>
            </a:avLst>
          </a:prstGeom>
          <a:solidFill>
            <a:srgbClr val="A5002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التحرك للجانبين</a:t>
            </a:r>
            <a:r>
              <a:rPr kumimoji="0" lang="ar-SA" altLang="ar-IQ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881438" y="219075"/>
            <a:ext cx="2095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EG" altLang="ar-IQ" sz="440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  <a:t>التحركات</a:t>
            </a:r>
            <a:endParaRPr lang="en-US" altLang="ar-IQ" sz="4400">
              <a:solidFill>
                <a:srgbClr val="FFFF00"/>
              </a:solidFill>
              <a:latin typeface="Tahoma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12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750" y="1412875"/>
            <a:ext cx="8604250" cy="5111750"/>
            <a:chOff x="431" y="1162"/>
            <a:chExt cx="5080" cy="2586"/>
          </a:xfrm>
        </p:grpSpPr>
        <p:sp>
          <p:nvSpPr>
            <p:cNvPr id="3" name="AutoShape 19"/>
            <p:cNvSpPr>
              <a:spLocks noChangeArrowheads="1"/>
            </p:cNvSpPr>
            <p:nvPr/>
          </p:nvSpPr>
          <p:spPr bwMode="auto">
            <a:xfrm>
              <a:off x="3856" y="2161"/>
              <a:ext cx="1655" cy="680"/>
            </a:xfrm>
            <a:prstGeom prst="octagon">
              <a:avLst>
                <a:gd name="adj" fmla="val 29287"/>
              </a:avLst>
            </a:prstGeom>
            <a:solidFill>
              <a:srgbClr val="A5002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altLang="ar-IQ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التحرك للأمام </a:t>
              </a:r>
              <a:endParaRPr kumimoji="0" lang="ar-EG" altLang="ar-IQ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altLang="ar-IQ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والخلف</a:t>
              </a:r>
              <a:r>
                <a:rPr kumimoji="0" lang="ar-SA" altLang="ar-IQ" sz="2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ar-IQ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AutoShape 20" descr="6B"/>
            <p:cNvSpPr>
              <a:spLocks noChangeArrowheads="1"/>
            </p:cNvSpPr>
            <p:nvPr/>
          </p:nvSpPr>
          <p:spPr bwMode="auto">
            <a:xfrm>
              <a:off x="3493" y="2275"/>
              <a:ext cx="363" cy="431"/>
            </a:xfrm>
            <a:prstGeom prst="leftArrow">
              <a:avLst>
                <a:gd name="adj1" fmla="val 50000"/>
                <a:gd name="adj2" fmla="val 25000"/>
              </a:avLst>
            </a:prstGeom>
            <a:blipFill dpi="0" rotWithShape="1">
              <a:blip r:embed="rId3">
                <a:alphaModFix amt="49000"/>
              </a:blip>
              <a:srcRect/>
              <a:tile tx="0" ty="0" sx="100000" sy="100000" flip="none" algn="tl"/>
            </a:blip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rtl="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IQ" altLang="ar-IQ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" name="التحرك للامام والخلف.WMV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162"/>
              <a:ext cx="3084" cy="2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81438" y="219075"/>
            <a:ext cx="2095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ar-EG" altLang="ar-IQ" sz="4400">
                <a:solidFill>
                  <a:srgbClr val="FFFF00"/>
                </a:solidFill>
                <a:latin typeface="Tahoma" pitchFamily="34" charset="0"/>
                <a:cs typeface="PT Bold Heading" pitchFamily="2" charset="-78"/>
              </a:rPr>
              <a:t>التحركات</a:t>
            </a:r>
            <a:endParaRPr lang="en-US" altLang="ar-IQ" sz="4400">
              <a:solidFill>
                <a:srgbClr val="FFFF00"/>
              </a:solidFill>
              <a:latin typeface="Tahoma" pitchFamily="34" charset="0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797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التحرك وتغيير الاتجاه.WMV"/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53990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3"/>
          <p:cNvSpPr>
            <a:spLocks noChangeArrowheads="1"/>
          </p:cNvSpPr>
          <p:nvPr/>
        </p:nvSpPr>
        <p:spPr bwMode="auto">
          <a:xfrm>
            <a:off x="6480175" y="3357563"/>
            <a:ext cx="2663825" cy="1079500"/>
          </a:xfrm>
          <a:prstGeom prst="octagon">
            <a:avLst>
              <a:gd name="adj" fmla="val 29287"/>
            </a:avLst>
          </a:pr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IQ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تغيير الاتجاه</a:t>
            </a:r>
            <a:r>
              <a:rPr kumimoji="0" lang="ar-SA" altLang="ar-IQ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altLang="ar-IQ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4" descr="6B"/>
          <p:cNvSpPr>
            <a:spLocks noChangeArrowheads="1"/>
          </p:cNvSpPr>
          <p:nvPr/>
        </p:nvSpPr>
        <p:spPr bwMode="auto">
          <a:xfrm>
            <a:off x="5867400" y="3573463"/>
            <a:ext cx="576263" cy="684212"/>
          </a:xfrm>
          <a:prstGeom prst="leftArrow">
            <a:avLst>
              <a:gd name="adj1" fmla="val 50000"/>
              <a:gd name="adj2" fmla="val 25000"/>
            </a:avLst>
          </a:prstGeom>
          <a:blipFill dpi="0" rotWithShape="1">
            <a:blip r:embed="rId4">
              <a:alphaModFix amt="49000"/>
            </a:blip>
            <a:srcRect/>
            <a:tile tx="0" ty="0" sx="100000" sy="100000" flip="none" algn="tl"/>
          </a:blip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IQ" altLang="ar-IQ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عرض على الشاشة (3:4)‏</PresentationFormat>
  <Paragraphs>16</Paragraphs>
  <Slides>7</Slides>
  <Notes>1</Notes>
  <HiddenSlides>0</HiddenSlides>
  <MMClips>3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نسق Office</vt:lpstr>
      <vt:lpstr>Bitmap Image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2</cp:revision>
  <dcterms:created xsi:type="dcterms:W3CDTF">2018-12-13T22:34:22Z</dcterms:created>
  <dcterms:modified xsi:type="dcterms:W3CDTF">2018-12-13T22:44:39Z</dcterms:modified>
</cp:coreProperties>
</file>